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  <p:sldMasterId id="2147483673" r:id="rId4"/>
  </p:sldMasterIdLst>
  <p:notesMasterIdLst>
    <p:notesMasterId r:id="rId33"/>
  </p:notesMasterIdLst>
  <p:handoutMasterIdLst>
    <p:handoutMasterId r:id="rId34"/>
  </p:handoutMasterIdLst>
  <p:sldIdLst>
    <p:sldId id="396" r:id="rId5"/>
    <p:sldId id="642" r:id="rId6"/>
    <p:sldId id="641" r:id="rId7"/>
    <p:sldId id="711" r:id="rId8"/>
    <p:sldId id="713" r:id="rId9"/>
    <p:sldId id="714" r:id="rId10"/>
    <p:sldId id="715" r:id="rId11"/>
    <p:sldId id="716" r:id="rId12"/>
    <p:sldId id="717" r:id="rId13"/>
    <p:sldId id="718" r:id="rId14"/>
    <p:sldId id="719" r:id="rId15"/>
    <p:sldId id="720" r:id="rId16"/>
    <p:sldId id="685" r:id="rId17"/>
    <p:sldId id="686" r:id="rId18"/>
    <p:sldId id="687" r:id="rId19"/>
    <p:sldId id="689" r:id="rId20"/>
    <p:sldId id="699" r:id="rId21"/>
    <p:sldId id="690" r:id="rId22"/>
    <p:sldId id="700" r:id="rId23"/>
    <p:sldId id="691" r:id="rId24"/>
    <p:sldId id="701" r:id="rId25"/>
    <p:sldId id="692" r:id="rId26"/>
    <p:sldId id="693" r:id="rId27"/>
    <p:sldId id="694" r:id="rId28"/>
    <p:sldId id="695" r:id="rId29"/>
    <p:sldId id="696" r:id="rId30"/>
    <p:sldId id="697" r:id="rId31"/>
    <p:sldId id="698" r:id="rId32"/>
  </p:sldIdLst>
  <p:sldSz cx="9144000" cy="5143500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sz="1600" b="1" i="0" u="none" kern="1200" baseline="0">
        <a:solidFill>
          <a:srgbClr val="000000"/>
        </a:solidFill>
        <a:latin typeface="Calibri" panose="020F0502020204030204" pitchFamily="34" charset="0"/>
        <a:ea typeface="+mn-ea"/>
        <a:cs typeface="+mn-cs"/>
        <a:sym typeface="Calibri" panose="020F0502020204030204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00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6" d="100"/>
          <a:sy n="106" d="100"/>
        </p:scale>
        <p:origin x="778" y="72"/>
      </p:cViewPr>
      <p:guideLst>
        <p:guide orient="horz" pos="1704"/>
        <p:guide pos="2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4" cy="45004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7" Type="http://schemas.openxmlformats.org/officeDocument/2006/relationships/tableStyles" Target="tableStyles.xml"/><Relationship Id="rId36" Type="http://schemas.openxmlformats.org/officeDocument/2006/relationships/viewProps" Target="viewProps.xml"/><Relationship Id="rId35" Type="http://schemas.openxmlformats.org/officeDocument/2006/relationships/presProps" Target="presProps.xml"/><Relationship Id="rId34" Type="http://schemas.openxmlformats.org/officeDocument/2006/relationships/handoutMaster" Target="handoutMasters/handoutMaster1.xml"/><Relationship Id="rId33" Type="http://schemas.openxmlformats.org/officeDocument/2006/relationships/notesMaster" Target="notesMasters/notesMaster1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 dirty="0"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FD3D367-4252-48A5-8B96-51D95E89A97C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6386" name="幻灯片图像占位符 614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6147" name="文本占位符 6145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Click to edit Master text styles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1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Second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2" indent="457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Third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3" indent="6858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Fourth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marL="0" marR="0" lvl="4" indent="9144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 panose="020F0502020204030204" pitchFamily="34" charset="0"/>
              </a:rPr>
              <a:t>Fifth level</a:t>
            </a: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1pPr>
    <a:lvl2pPr lvl="1" indent="228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2pPr>
    <a:lvl3pPr lvl="2" indent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3pPr>
    <a:lvl4pPr lvl="3" indent="685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4pPr>
    <a:lvl5pPr lvl="4" indent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sz="1200" kern="120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cs typeface="Calibri" panose="020F0502020204030204" pitchFamily="34" charset="0"/>
        <a:sym typeface="Calibri" panose="020F0502020204030204" pitchFamily="34" charset="0"/>
      </a:defRPr>
    </a:lvl5pPr>
    <a:lvl6pPr marL="2286000" lvl="5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6pPr>
    <a:lvl7pPr marL="2743200" lvl="6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7pPr>
    <a:lvl8pPr marL="3200400" lvl="7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8pPr>
    <a:lvl9pPr marL="3657600" lvl="8" indent="914400" algn="l" defTabSz="914400" eaLnBrk="1" fontAlgn="base" latinLnBrk="0" hangingPunct="0">
      <a:lnSpc>
        <a:spcPct val="100000"/>
      </a:lnSpc>
      <a:spcBef>
        <a:spcPct val="0"/>
      </a:spcBef>
      <a:spcAft>
        <a:spcPct val="0"/>
      </a:spcAft>
      <a:buNone/>
      <a:defRPr sz="1200" b="0" i="0" u="none" kern="1200" baseline="0">
        <a:solidFill>
          <a:srgbClr val="000000"/>
        </a:solidFill>
        <a:latin typeface="Calibri" panose="020F0502020204030204" pitchFamily="34" charset="0"/>
        <a:ea typeface="Calibri" panose="020F0502020204030204" pitchFamily="34" charset="0"/>
        <a:sym typeface="Calibri" panose="020F050202020403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68263"/>
            <a:ext cx="2057400" cy="5075237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68263"/>
            <a:ext cx="6052930" cy="5075237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82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  <a:prstGeom prst="rect">
            <a:avLst/>
          </a:prstGeo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  <a:prstGeom prst="rect">
            <a:avLst/>
          </a:prstGeo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955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6C39F1A-8B0B-4C19-B2DF-1786F951701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4A5166D-10F7-4553-A2D0-17F2D025A912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EADA8DC-7C00-4E4D-897A-CABCF574F9C8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AF00FFF-F3E9-4EFB-9E53-D76A1B93B81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F9EBCBE-17BB-44CB-96DA-3C65EEEE8B74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76DD211F-54FE-4CAE-9BD1-ED6EA9FBF67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442097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1CD3D29-BBEE-4C0A-B0D3-EC6E1405F3B1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A2A9A0E-CC8F-4F8F-A6B2-3263F4EE36FF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5F42E725-EDEA-4142-BF28-7A8B227A9C9A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6D4B69AB-6EB3-431A-A225-63409720CFB7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FB8F870-EB69-4A62-98EB-14804064D0D6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200150"/>
            <a:ext cx="4032504" cy="3943350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333829"/>
            <a:ext cx="3655181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1999034"/>
            <a:ext cx="3655181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333829"/>
            <a:ext cx="3673182" cy="617934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1999034"/>
            <a:ext cx="3673182" cy="2643213"/>
          </a:xfrm>
        </p:spPr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3124012" cy="120015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342901"/>
            <a:ext cx="4629150" cy="4052888"/>
          </a:xfrm>
        </p:spPr>
        <p:txBody>
          <a:bodyPr vert="horz" wrap="square" lIns="45718" tIns="45718" rIns="45718" bIns="45718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ClrTx/>
              <a:buSzPct val="100000"/>
              <a:buFont typeface="Arial" panose="020B0604020202020204" pitchFamily="34" charset="0"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3124012" cy="2858691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6" Type="http://schemas.openxmlformats.org/officeDocument/2006/relationships/theme" Target="../theme/theme2.xml"/><Relationship Id="rId15" Type="http://schemas.openxmlformats.org/officeDocument/2006/relationships/image" Target="../media/image3.png"/><Relationship Id="rId14" Type="http://schemas.openxmlformats.org/officeDocument/2006/relationships/image" Target="../media/image2.png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4"/>
          <p:cNvSpPr/>
          <p:nvPr>
            <p:ph type="title"/>
          </p:nvPr>
        </p:nvSpPr>
        <p:spPr>
          <a:xfrm>
            <a:off x="457200" y="68263"/>
            <a:ext cx="8229600" cy="1131887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ctr"/>
          <a:p>
            <a:pPr lvl="0"/>
            <a:r>
              <a:rPr lang="en-US" altLang="zh-CN" dirty="0"/>
              <a:t>Click to edit Master title style</a:t>
            </a:r>
            <a:endParaRPr lang="en-US" altLang="zh-CN" dirty="0"/>
          </a:p>
        </p:txBody>
      </p:sp>
      <p:sp>
        <p:nvSpPr>
          <p:cNvPr id="1027" name="文本占位符 1025"/>
          <p:cNvSpPr/>
          <p:nvPr>
            <p:ph type="body"/>
          </p:nvPr>
        </p:nvSpPr>
        <p:spPr>
          <a:xfrm>
            <a:off x="457200" y="1200150"/>
            <a:ext cx="8229600" cy="3943350"/>
          </a:xfrm>
          <a:prstGeom prst="rect">
            <a:avLst/>
          </a:prstGeom>
          <a:noFill/>
          <a:ln w="12700">
            <a:noFill/>
          </a:ln>
        </p:spPr>
        <p:txBody>
          <a:bodyPr lIns="45718" tIns="45718" rIns="45718" bIns="45718" anchor="t"/>
          <a:p>
            <a:pPr lvl="0" indent="-342900"/>
            <a:r>
              <a:rPr lang="en-US" altLang="zh-CN" dirty="0"/>
              <a:t>Click to edit Master text styles</a:t>
            </a:r>
            <a:endParaRPr lang="en-US" altLang="zh-CN" dirty="0"/>
          </a:p>
          <a:p>
            <a:pPr lvl="1" indent="-3259455"/>
            <a:r>
              <a:rPr lang="en-US" altLang="zh-CN" dirty="0"/>
              <a:t>Second level</a:t>
            </a:r>
            <a:endParaRPr lang="en-US" altLang="zh-CN" dirty="0"/>
          </a:p>
          <a:p>
            <a:pPr lvl="2" indent="-3038475"/>
            <a:r>
              <a:rPr lang="en-US" altLang="zh-CN" dirty="0"/>
              <a:t>Third level</a:t>
            </a:r>
            <a:endParaRPr lang="en-US" altLang="zh-CN" dirty="0"/>
          </a:p>
          <a:p>
            <a:pPr lvl="3" indent="-3634105"/>
            <a:r>
              <a:rPr lang="en-US" altLang="zh-CN" dirty="0"/>
              <a:t>Fourth level</a:t>
            </a:r>
            <a:endParaRPr lang="en-US" altLang="zh-CN" dirty="0"/>
          </a:p>
          <a:p>
            <a:pPr lvl="4" indent="-3634105"/>
            <a:r>
              <a:rPr lang="en-US" altLang="zh-CN" dirty="0"/>
              <a:t>Fifth level</a:t>
            </a:r>
            <a:endParaRPr lang="en-US" altLang="zh-CN" dirty="0"/>
          </a:p>
        </p:txBody>
      </p:sp>
      <p:sp>
        <p:nvSpPr>
          <p:cNvPr id="2" name="灯片编号占位符 1026"/>
          <p:cNvSpPr>
            <a:spLocks noGrp="1"/>
          </p:cNvSpPr>
          <p:nvPr>
            <p:ph type="sldNum" sz="quarter" idx="2"/>
          </p:nvPr>
        </p:nvSpPr>
        <p:spPr>
          <a:xfrm>
            <a:off x="8426450" y="4765675"/>
            <a:ext cx="257175" cy="269875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45718" tIns="45718" rIns="45718" bIns="45718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34E8625-9AF1-41C2-9B21-31C76D9A7268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/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2050" name="图片 5120" descr="image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-7937"/>
            <a:ext cx="9144000" cy="368300"/>
          </a:xfrm>
          <a:prstGeom prst="rect">
            <a:avLst/>
          </a:prstGeom>
          <a:noFill/>
          <a:ln w="12700">
            <a:noFill/>
          </a:ln>
        </p:spPr>
      </p:pic>
      <p:pic>
        <p:nvPicPr>
          <p:cNvPr id="2051" name="图片 5121" descr="image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4879975"/>
            <a:ext cx="9144000" cy="2667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2" name="灯片编号占位符 5122"/>
          <p:cNvSpPr>
            <a:spLocks noGrp="1"/>
          </p:cNvSpPr>
          <p:nvPr>
            <p:ph type="sldNum" sz="quarter" idx="2"/>
          </p:nvPr>
        </p:nvSpPr>
        <p:spPr>
          <a:xfrm>
            <a:off x="6315075" y="4627563"/>
            <a:ext cx="234950" cy="247650"/>
          </a:xfrm>
          <a:prstGeom prst="rect">
            <a:avLst/>
          </a:prstGeom>
          <a:noFill/>
          <a:ln w="12700">
            <a:noFill/>
          </a:ln>
        </p:spPr>
        <p:txBody>
          <a:bodyPr vert="horz" wrap="none" lIns="34290" tIns="34290" rIns="34290" bIns="34290" numCol="1" anchor="ctr" anchorCtr="0" compatLnSpc="1"/>
          <a:lstStyle>
            <a:lvl1pPr algn="r">
              <a:defRPr sz="1200" b="0" noProof="1" dirty="0">
                <a:solidFill>
                  <a:srgbClr val="888888"/>
                </a:solidFill>
                <a:ea typeface="宋体" panose="02010600030101010101" pitchFamily="2" charset="-122"/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444778-223E-4CF4-B6A7-04A3CBCD9677}" type="slidenum">
              <a:rPr kumimoji="0" lang="zh-CN" altLang="en-US" sz="1200" b="0" i="0" u="none" strike="noStrike" kern="1200" cap="none" spc="0" normalizeH="0" baseline="0" noProof="1" dirty="0">
                <a:ln>
                  <a:noFill/>
                </a:ln>
                <a:solidFill>
                  <a:srgbClr val="888888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ea"/>
                <a:sym typeface="Calibri" panose="020F0502020204030204" pitchFamily="34" charset="0"/>
              </a:rPr>
            </a:fld>
            <a:endParaRPr kumimoji="0" lang="zh-CN" altLang="en-US" sz="1200" b="0" i="0" u="none" strike="noStrike" kern="1200" cap="none" spc="0" normalizeH="0" baseline="0" noProof="1">
              <a:ln>
                <a:noFill/>
              </a:ln>
              <a:solidFill>
                <a:srgbClr val="888888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ea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 kern="1200">
          <a:solidFill>
            <a:srgbClr val="000000"/>
          </a:solidFill>
          <a:latin typeface="+mj-lt"/>
          <a:ea typeface="+mj-ea"/>
          <a:cs typeface="Calibri" panose="020F0502020204030204" pitchFamily="34" charset="0"/>
          <a:sym typeface="Calibri" panose="020F050202020403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5pPr>
      <a:lvl6pPr marL="4572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6pPr>
      <a:lvl7pPr marL="9144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7pPr>
      <a:lvl8pPr marL="13716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8pPr>
      <a:lvl9pPr marL="1828800" algn="ctr" rtl="0" fontAlgn="base" hangingPunct="0">
        <a:spcBef>
          <a:spcPct val="0"/>
        </a:spcBef>
        <a:spcAft>
          <a:spcPct val="0"/>
        </a:spcAft>
        <a:buFont typeface="Arial" panose="020B0604020202020204" pitchFamily="34" charset="0"/>
        <a:defRPr sz="4400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1pPr>
      <a:lvl2pPr marL="3716655" lvl="1" indent="-325945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2pPr>
      <a:lvl3pPr marL="3952875" lvl="2" indent="-303847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•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3pPr>
      <a:lvl4pPr marL="5005705" lvl="3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–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4pPr>
      <a:lvl5pPr marL="5462905" lvl="4" indent="-3634105" algn="l" rtl="0" eaLnBrk="0" fontAlgn="base" hangingPunct="0"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buChar char="»"/>
        <a:defRPr sz="3200" kern="1200">
          <a:solidFill>
            <a:srgbClr val="000000"/>
          </a:solidFill>
          <a:latin typeface="+mn-lt"/>
          <a:ea typeface="+mn-ea"/>
          <a:cs typeface="Calibri" panose="020F0502020204030204" pitchFamily="34" charset="0"/>
          <a:sym typeface="Calibri" panose="020F0502020204030204" pitchFamily="34" charset="0"/>
        </a:defRPr>
      </a:lvl5pPr>
      <a:lvl6pPr marL="2514600" lvl="5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971800" lvl="6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429000" lvl="7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886200" lvl="8" indent="-228600" algn="l" defTabSz="914400" eaLnBrk="1" fontAlgn="base" latinLnBrk="0" hangingPunct="0">
        <a:lnSpc>
          <a:spcPct val="100000"/>
        </a:lnSpc>
        <a:spcBef>
          <a:spcPts val="700"/>
        </a:spcBef>
        <a:spcAft>
          <a:spcPct val="0"/>
        </a:spcAft>
        <a:buSzPct val="100000"/>
        <a:buFont typeface="Arial" panose="020B0604020202020204" pitchFamily="34" charset="0"/>
        <a:defRPr sz="3200" b="0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bodyStyle>
    <p:otherStyle>
      <a:lvl1pPr marL="0" lvl="0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0" lvl="1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2pPr>
      <a:lvl3pPr marL="0" lvl="2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3pPr>
      <a:lvl4pPr marL="0" lvl="3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4pPr>
      <a:lvl5pPr marL="0" lvl="4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5pPr>
      <a:lvl6pPr marL="2286000" lvl="5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6pPr>
      <a:lvl7pPr marL="2743200" lvl="6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7pPr>
      <a:lvl8pPr marL="3200400" lvl="7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8pPr>
      <a:lvl9pPr marL="3657600" lvl="8" indent="0" algn="l" defTabSz="914400" eaLnBrk="1" fontAlgn="base" latinLnBrk="0" hangingPunct="0">
        <a:lnSpc>
          <a:spcPct val="100000"/>
        </a:lnSpc>
        <a:spcBef>
          <a:spcPct val="0"/>
        </a:spcBef>
        <a:spcAft>
          <a:spcPct val="0"/>
        </a:spcAft>
        <a:buNone/>
        <a:defRPr sz="1600" b="1" i="0" u="none" kern="1200" baseline="0">
          <a:solidFill>
            <a:srgbClr val="000000"/>
          </a:solidFill>
          <a:latin typeface="+mn-lt"/>
          <a:ea typeface="+mn-ea"/>
          <a:cs typeface="+mn-cs"/>
          <a:sym typeface="Calibri" panose="020F0502020204030204" pitchFamily="34" charset="0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074" name="标题占位符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075" name="文本占位符 2"/>
          <p:cNvSpPr>
            <a:spLocks noGrp="1"/>
          </p:cNvSpPr>
          <p:nvPr>
            <p:ph type="body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>
                <a:solidFill>
                  <a:srgbClr val="898989"/>
                </a:solidFill>
                <a:ea typeface="宋体" panose="02010600030101010101" pitchFamily="2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1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noProof="1" dirty="0">
                <a:solidFill>
                  <a:srgbClr val="898989"/>
                </a:solidFill>
                <a:cs typeface="+mn-ea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B1FDD982-653C-4858-95C9-547878939D00}" type="slidenum">
              <a:rPr kumimoji="0" lang="zh-CN" altLang="en-US" sz="1200" b="1" i="0" u="none" strike="noStrike" kern="1200" cap="none" spc="0" normalizeH="0" baseline="0" noProof="1" dirty="0">
                <a:ln>
                  <a:noFill/>
                </a:ln>
                <a:solidFill>
                  <a:srgbClr val="898989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ea"/>
                <a:sym typeface="Calibri" panose="020F0502020204030204" pitchFamily="34" charset="0"/>
              </a:rPr>
            </a:fld>
            <a:endParaRPr kumimoji="0" lang="zh-CN" altLang="en-US" sz="1200" b="1" i="0" u="none" strike="noStrike" kern="1200" cap="none" spc="0" normalizeH="0" baseline="0" noProof="1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宋体" panose="02010600030101010101" pitchFamily="2" charset="-122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宋体" panose="02010600030101010101" pitchFamily="2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17.png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4.png"/><Relationship Id="rId1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45.png"/><Relationship Id="rId1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5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58.png"/><Relationship Id="rId1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0.png"/><Relationship Id="rId1" Type="http://schemas.openxmlformats.org/officeDocument/2006/relationships/image" Target="../media/image5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2.png"/><Relationship Id="rId1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17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任意多边形 7168"/>
          <p:cNvSpPr/>
          <p:nvPr/>
        </p:nvSpPr>
        <p:spPr>
          <a:xfrm>
            <a:off x="-28575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5" y="0"/>
              </a:cxn>
              <a:cxn ang="0">
                <a:pos x="9201150" y="494813"/>
              </a:cxn>
              <a:cxn ang="0">
                <a:pos x="9201150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17410" name="图片 7169" descr="image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71500" cy="571500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17411" name="矩形 7170"/>
          <p:cNvSpPr/>
          <p:nvPr/>
        </p:nvSpPr>
        <p:spPr>
          <a:xfrm>
            <a:off x="-11112" y="-28575"/>
            <a:ext cx="9201150" cy="52006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/>
            <a:endParaRPr lang="en-US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7412" name="任意多边形 7171"/>
          <p:cNvSpPr/>
          <p:nvPr/>
        </p:nvSpPr>
        <p:spPr>
          <a:xfrm>
            <a:off x="-11112" y="4264025"/>
            <a:ext cx="9201150" cy="1263650"/>
          </a:xfrm>
          <a:custGeom>
            <a:avLst/>
            <a:gdLst/>
            <a:ahLst/>
            <a:cxnLst>
              <a:cxn ang="0">
                <a:pos x="0" y="494813"/>
              </a:cxn>
              <a:cxn ang="0">
                <a:pos x="4600576" y="0"/>
              </a:cxn>
              <a:cxn ang="0">
                <a:pos x="9201151" y="494813"/>
              </a:cxn>
              <a:cxn ang="0">
                <a:pos x="9201151" y="1263650"/>
              </a:cxn>
              <a:cxn ang="0">
                <a:pos x="0" y="1263650"/>
              </a:cxn>
              <a:cxn ang="0">
                <a:pos x="0" y="494813"/>
              </a:cxn>
            </a:cxnLst>
            <a:pathLst>
              <a:path w="21600" h="21600">
                <a:moveTo>
                  <a:pt x="0" y="8458"/>
                </a:moveTo>
                <a:lnTo>
                  <a:pt x="10800" y="0"/>
                </a:lnTo>
                <a:lnTo>
                  <a:pt x="21600" y="8458"/>
                </a:lnTo>
                <a:lnTo>
                  <a:pt x="21600" y="21600"/>
                </a:lnTo>
                <a:lnTo>
                  <a:pt x="0" y="21600"/>
                </a:lnTo>
                <a:lnTo>
                  <a:pt x="0" y="8458"/>
                </a:lnTo>
                <a:close/>
              </a:path>
            </a:pathLst>
          </a:custGeom>
          <a:solidFill>
            <a:srgbClr val="FFFFFF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7413" name="矩形 7172"/>
          <p:cNvSpPr/>
          <p:nvPr/>
        </p:nvSpPr>
        <p:spPr>
          <a:xfrm>
            <a:off x="3849688" y="4827588"/>
            <a:ext cx="1668462" cy="293687"/>
          </a:xfrm>
          <a:prstGeom prst="rect">
            <a:avLst/>
          </a:prstGeom>
          <a:noFill/>
          <a:ln w="12700">
            <a:noFill/>
          </a:ln>
        </p:spPr>
        <p:txBody>
          <a:bodyPr lIns="45720" rIns="45720" anchor="t">
            <a:spAutoFit/>
          </a:bodyPr>
          <a:p>
            <a:pPr algn="ctr" hangingPunct="0"/>
            <a:r>
              <a:rPr lang="en-US" altLang="zh-CN" sz="1300" b="0" dirty="0">
                <a:solidFill>
                  <a:schemeClr val="accent1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www.xybsyw.com</a:t>
            </a:r>
            <a:endParaRPr lang="en-US" altLang="zh-CN" sz="1300" b="0" dirty="0">
              <a:solidFill>
                <a:schemeClr val="accent1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4" name="图片 7173" descr="未标题-2-01.png"/>
          <p:cNvPicPr>
            <a:picLocks noChangeAspect="1"/>
          </p:cNvPicPr>
          <p:nvPr/>
        </p:nvPicPr>
        <p:blipFill>
          <a:blip r:embed="rId2"/>
          <a:srcRect l="11931" t="5841" r="17577" b="54250"/>
          <a:stretch>
            <a:fillRect/>
          </a:stretch>
        </p:blipFill>
        <p:spPr>
          <a:xfrm>
            <a:off x="811213" y="374650"/>
            <a:ext cx="7556500" cy="4098925"/>
          </a:xfrm>
          <a:prstGeom prst="rect">
            <a:avLst/>
          </a:prstGeom>
          <a:noFill/>
          <a:ln w="12700">
            <a:noFill/>
          </a:ln>
        </p:spPr>
      </p:pic>
      <p:sp>
        <p:nvSpPr>
          <p:cNvPr id="7175" name="矩形 7174"/>
          <p:cNvSpPr/>
          <p:nvPr/>
        </p:nvSpPr>
        <p:spPr>
          <a:xfrm>
            <a:off x="2305685" y="1898650"/>
            <a:ext cx="4218940" cy="583565"/>
          </a:xfrm>
          <a:prstGeom prst="rect">
            <a:avLst/>
          </a:prstGeom>
          <a:noFill/>
          <a:ln w="12700">
            <a:noFill/>
          </a:ln>
          <a:effectLst>
            <a:outerShdw algn="ctr" rotWithShape="0">
              <a:srgbClr val="000000">
                <a:alpha val="31424"/>
              </a:srgbClr>
            </a:outerShdw>
          </a:effectLst>
        </p:spPr>
        <p:txBody>
          <a:bodyPr wrap="square" lIns="45720" rIns="45720"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3200" b="1" i="0" u="none" strike="noStrike" kern="1200" cap="none" spc="0" normalizeH="0" baseline="0" noProof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微软雅黑" panose="020B0503020204020204" pitchFamily="34" charset="-122"/>
              </a:rPr>
              <a:t>学 生 端 操 作 指 南  </a:t>
            </a:r>
            <a:endParaRPr kumimoji="0" lang="zh-CN" altLang="en-US" sz="3200" b="1" i="0" u="none" strike="noStrike" kern="1200" cap="none" spc="0" normalizeH="0" baseline="0" noProof="1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17416" name="图片 7175" descr="xybsyw.logo--filtered.png"/>
          <p:cNvPicPr>
            <a:picLocks noChangeAspect="1"/>
          </p:cNvPicPr>
          <p:nvPr/>
        </p:nvPicPr>
        <p:blipFill>
          <a:blip r:embed="rId3"/>
          <a:srcRect l="21" r="69138"/>
          <a:stretch>
            <a:fillRect/>
          </a:stretch>
        </p:blipFill>
        <p:spPr>
          <a:xfrm>
            <a:off x="4365625" y="4416425"/>
            <a:ext cx="439738" cy="419100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29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0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1" name="文本框 17"/>
          <p:cNvSpPr txBox="1"/>
          <p:nvPr/>
        </p:nvSpPr>
        <p:spPr>
          <a:xfrm>
            <a:off x="1619250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点击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周日志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2" name="文本框 18"/>
          <p:cNvSpPr txBox="1"/>
          <p:nvPr/>
        </p:nvSpPr>
        <p:spPr>
          <a:xfrm>
            <a:off x="3571875" y="4184650"/>
            <a:ext cx="169068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选择需要写周日志的实习计划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6633" name="文本框 19"/>
          <p:cNvSpPr txBox="1"/>
          <p:nvPr/>
        </p:nvSpPr>
        <p:spPr>
          <a:xfrm>
            <a:off x="53943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编辑内容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238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8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43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提交周日志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6639" name="文本框 5"/>
          <p:cNvSpPr txBox="1"/>
          <p:nvPr/>
        </p:nvSpPr>
        <p:spPr>
          <a:xfrm>
            <a:off x="4959350" y="342900"/>
            <a:ext cx="2014538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草稿箱在这里哟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394325" y="1479550"/>
            <a:ext cx="1635125" cy="2317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2" name="文本框 21"/>
          <p:cNvSpPr txBox="1"/>
          <p:nvPr/>
        </p:nvSpPr>
        <p:spPr>
          <a:xfrm>
            <a:off x="7083425" y="1000125"/>
            <a:ext cx="2014538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关联日期必须在实习时间范围内</a:t>
            </a:r>
            <a:endParaRPr lang="zh-CN" altLang="en-US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515100" y="3776663"/>
            <a:ext cx="569913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6645" name="文本框 27"/>
          <p:cNvSpPr txBox="1"/>
          <p:nvPr/>
        </p:nvSpPr>
        <p:spPr>
          <a:xfrm>
            <a:off x="7083425" y="3217863"/>
            <a:ext cx="201453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这里有字数要求</a:t>
            </a:r>
            <a:r>
              <a:rPr lang="en-US" altLang="zh-CN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~~</a:t>
            </a:r>
            <a:endParaRPr lang="en-US" altLang="zh-CN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6" name=" 160"/>
          <p:cNvSpPr/>
          <p:nvPr/>
        </p:nvSpPr>
        <p:spPr>
          <a:xfrm rot="9900000">
            <a:off x="845820" y="33921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4580000">
            <a:off x="2030730" y="34201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360000">
            <a:off x="5093970" y="858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0800000">
            <a:off x="6974205" y="1311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 160"/>
          <p:cNvSpPr/>
          <p:nvPr/>
        </p:nvSpPr>
        <p:spPr>
          <a:xfrm rot="10260000">
            <a:off x="7213600" y="3579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" name="图片 2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556250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813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个人评价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5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3" name="文本框 11"/>
          <p:cNvSpPr txBox="1"/>
          <p:nvPr/>
        </p:nvSpPr>
        <p:spPr>
          <a:xfrm>
            <a:off x="-41275" y="4141788"/>
            <a:ext cx="1744663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54" name="文本框 17"/>
          <p:cNvSpPr txBox="1"/>
          <p:nvPr/>
        </p:nvSpPr>
        <p:spPr>
          <a:xfrm>
            <a:off x="1773238" y="4141788"/>
            <a:ext cx="179863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实习过程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-41275" y="398463"/>
            <a:ext cx="7070725" cy="4603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实习评价</a:t>
            </a:r>
            <a:r>
              <a:rPr kumimoji="0" lang="en-US" altLang="zh-CN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个人评价</a:t>
            </a:r>
            <a:endParaRPr kumimoji="0" lang="zh-CN" altLang="en-US" sz="24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275" y="2792413"/>
            <a:ext cx="1635125" cy="2301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277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3638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659" name="文本框 20"/>
          <p:cNvSpPr txBox="1"/>
          <p:nvPr/>
        </p:nvSpPr>
        <p:spPr>
          <a:xfrm>
            <a:off x="364966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3.“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老师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0" name="文本框 22"/>
          <p:cNvSpPr txBox="1"/>
          <p:nvPr/>
        </p:nvSpPr>
        <p:spPr>
          <a:xfrm>
            <a:off x="5591175" y="4143375"/>
            <a:ext cx="17986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4.“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校友邦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7661" name="文本框 29"/>
          <p:cNvSpPr txBox="1"/>
          <p:nvPr/>
        </p:nvSpPr>
        <p:spPr>
          <a:xfrm>
            <a:off x="7389813" y="4143375"/>
            <a:ext cx="1798637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5.“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课程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实习评价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8674" name="文本框 11"/>
          <p:cNvSpPr txBox="1"/>
          <p:nvPr/>
        </p:nvSpPr>
        <p:spPr>
          <a:xfrm>
            <a:off x="120650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实习评价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75" name="文本框 17"/>
          <p:cNvSpPr txBox="1"/>
          <p:nvPr/>
        </p:nvSpPr>
        <p:spPr>
          <a:xfrm>
            <a:off x="2182813" y="4457700"/>
            <a:ext cx="2084387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2.“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邀请企业评价</a:t>
            </a: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”--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微信发送邀请链接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        </a:t>
            </a: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学生操作     </a:t>
            </a:r>
            <a:r>
              <a:rPr kumimoji="0" lang="en-US" altLang="zh-CN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sz="1400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sz="1400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31775" y="2455863"/>
            <a:ext cx="1635125" cy="230188"/>
          </a:xfrm>
          <a:prstGeom prst="rect">
            <a:avLst/>
          </a:prstGeom>
          <a:noFill/>
          <a:ln w="28575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grpSp>
        <p:nvGrpSpPr>
          <p:cNvPr id="28678" name="组合 19"/>
          <p:cNvGrpSpPr/>
          <p:nvPr/>
        </p:nvGrpSpPr>
        <p:grpSpPr>
          <a:xfrm>
            <a:off x="74613" y="760413"/>
            <a:ext cx="4144962" cy="3621087"/>
            <a:chOff x="118" y="1198"/>
            <a:chExt cx="6526" cy="570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18" y="1198"/>
              <a:ext cx="3208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38" y="1198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grpSp>
        <p:nvGrpSpPr>
          <p:cNvPr id="28681" name="组合 18"/>
          <p:cNvGrpSpPr/>
          <p:nvPr/>
        </p:nvGrpSpPr>
        <p:grpSpPr>
          <a:xfrm>
            <a:off x="4779963" y="760413"/>
            <a:ext cx="4230687" cy="3621087"/>
            <a:chOff x="7527" y="1197"/>
            <a:chExt cx="6662" cy="570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83" y="1197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27" y="1199"/>
              <a:ext cx="3206" cy="570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6" name="文本框 5"/>
          <p:cNvSpPr txBox="1"/>
          <p:nvPr/>
        </p:nvSpPr>
        <p:spPr>
          <a:xfrm>
            <a:off x="4703763" y="287338"/>
            <a:ext cx="221456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企业导师操作</a:t>
            </a:r>
            <a:endParaRPr kumimoji="0" lang="zh-CN" altLang="en-US" sz="2000" b="0" kern="1200" cap="none" spc="0" normalizeH="0" baseline="0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8685" name="文本框 10"/>
          <p:cNvSpPr txBox="1"/>
          <p:nvPr/>
        </p:nvSpPr>
        <p:spPr>
          <a:xfrm>
            <a:off x="4924425" y="4513263"/>
            <a:ext cx="17462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点开邀请链接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6" name="文本框 12"/>
          <p:cNvSpPr txBox="1"/>
          <p:nvPr/>
        </p:nvSpPr>
        <p:spPr>
          <a:xfrm>
            <a:off x="6973888" y="4513263"/>
            <a:ext cx="21717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 b="0">
                <a:latin typeface="文鼎中楷体" panose="03000600000000000000" charset="-122"/>
                <a:ea typeface="文鼎中楷体" panose="03000600000000000000" charset="-122"/>
              </a:rPr>
              <a:t>验证码通过后进行评价</a:t>
            </a:r>
            <a:endParaRPr lang="zh-CN" altLang="en-US" sz="1400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8688" name="文本框 14"/>
          <p:cNvSpPr txBox="1"/>
          <p:nvPr/>
        </p:nvSpPr>
        <p:spPr>
          <a:xfrm>
            <a:off x="6786563" y="90488"/>
            <a:ext cx="2411412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*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如需修改企业导师手机号</a:t>
            </a:r>
            <a:r>
              <a:rPr lang="en-US" altLang="zh-CN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 b="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重新提交岗位申请</a:t>
            </a:r>
            <a:endParaRPr lang="zh-CN" altLang="en-US" sz="1400" b="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7680000">
            <a:off x="7448550" y="1201420"/>
            <a:ext cx="1464945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283845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414338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9699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60619" y="952499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1.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学生注册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30015" y="4101465"/>
            <a:ext cx="3070860" cy="306705"/>
          </a:xfrm>
          <a:prstGeom prst="rect">
            <a:avLst/>
          </a:prstGeom>
          <a:noFill/>
          <a:effectLst>
            <a:glow rad="139700">
              <a:schemeClr val="accent3">
                <a:alpha val="40000"/>
              </a:schemeClr>
            </a:glow>
          </a:effectLst>
        </p:spPr>
        <p:txBody>
          <a:bodyPr wrap="square" rtlCol="0">
            <a:spAutoFit/>
          </a:bodyPr>
          <a:p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2.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手机号、图形验证码、短信验证码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29703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登录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53987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sz="1800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sz="1800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sz="1800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选择“学生注册”</a:t>
            </a:r>
            <a:endParaRPr kumimoji="0" lang="zh-CN" altLang="en-US" sz="1800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3320000">
            <a:off x="5967730" y="7410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3571875" y="43586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0663" y="341313"/>
            <a:ext cx="6615113" cy="23399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0722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795519" y="998854"/>
            <a:ext cx="2040256" cy="306705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选择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“</a:t>
            </a:r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学生登录</a:t>
            </a:r>
            <a:r>
              <a:rPr lang="en-US" altLang="zh-CN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”</a:t>
            </a:r>
            <a:endParaRPr lang="en-US" altLang="zh-CN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3072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835775" y="498475"/>
            <a:ext cx="2484438" cy="129698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在浏览器中打开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www.xybsyw.com</a:t>
            </a:r>
            <a:endParaRPr kumimoji="0" lang="zh-CN" altLang="en-US" b="0" kern="1200" cap="none" spc="0" normalizeH="0" baseline="0" noProof="0">
              <a:solidFill>
                <a:srgbClr val="00B05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“学生登录”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63" y="2755900"/>
            <a:ext cx="6615113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/>
          <p:cNvSpPr txBox="1"/>
          <p:nvPr/>
        </p:nvSpPr>
        <p:spPr>
          <a:xfrm>
            <a:off x="6925628" y="3130550"/>
            <a:ext cx="2484438" cy="65722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kern="1200" cap="none" spc="0" normalizeH="0" baseline="0" noProof="0">
              <a:solidFill>
                <a:schemeClr val="accent4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输入账号密码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819525" y="4090669"/>
            <a:ext cx="1363978" cy="306706"/>
          </a:xfrm>
          <a:prstGeom prst="rect">
            <a:avLst/>
          </a:prstGeom>
          <a:noFill/>
          <a:effectLst>
            <a:reflection stA="48000" endPos="0" dist="50800" dir="5400000" sy="-100000" algn="bl" rotWithShape="0"/>
          </a:effectLst>
        </p:spPr>
        <p:txBody>
          <a:bodyPr wrap="square" rtlCol="0">
            <a:spAutoFit/>
          </a:bodyPr>
          <a:p>
            <a:r>
              <a:rPr lang="zh-CN" altLang="en-US" sz="140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</a:rPr>
              <a:t>输入账号密码</a:t>
            </a:r>
            <a:endParaRPr lang="zh-CN" altLang="en-US" sz="140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4520000">
            <a:off x="5593080" y="75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 160"/>
          <p:cNvSpPr/>
          <p:nvPr/>
        </p:nvSpPr>
        <p:spPr>
          <a:xfrm rot="13320000">
            <a:off x="3388360" y="40652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7650" y="420688"/>
            <a:ext cx="6423025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238" y="2749550"/>
            <a:ext cx="6421438" cy="22320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1747" name="矩形 8197"/>
          <p:cNvSpPr/>
          <p:nvPr/>
        </p:nvSpPr>
        <p:spPr>
          <a:xfrm>
            <a:off x="3929063" y="3692525"/>
            <a:ext cx="3384550" cy="2762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hangingPunct="0"/>
            <a:r>
              <a:rPr lang="zh-CN" altLang="en-US" sz="1800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查看统计报表</a:t>
            </a:r>
            <a:endParaRPr lang="zh-CN" altLang="en-US" sz="1800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1749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413500" y="1245235"/>
            <a:ext cx="2649538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根据流程引导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完善个人学籍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--“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去认证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037580" y="3232150"/>
            <a:ext cx="3402013" cy="977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编辑学籍信息</a:t>
            </a:r>
            <a:r>
              <a:rPr kumimoji="0" lang="en-US" altLang="zh-CN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提交认证</a:t>
            </a:r>
            <a:endParaRPr kumimoji="0" lang="zh-CN" altLang="en-US" b="0" kern="1200" cap="none" spc="0" normalizeH="0" baseline="0" noProof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 hangingPunct="0">
              <a:lnSpc>
                <a:spcPct val="130000"/>
              </a:lnSpc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认证失败请联系尾页的负责人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2305050" y="2136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9840000">
            <a:off x="5031105" y="456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09575" y="414655"/>
            <a:ext cx="784479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525" y="2778760"/>
            <a:ext cx="786384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1" name="文本框 10"/>
          <p:cNvSpPr txBox="1"/>
          <p:nvPr/>
        </p:nvSpPr>
        <p:spPr>
          <a:xfrm>
            <a:off x="4206240" y="1856105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48505" y="3870960"/>
            <a:ext cx="273240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选择自主实习安排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320000">
            <a:off x="364109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3780000">
            <a:off x="7054215" y="4352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6880" y="2841625"/>
            <a:ext cx="8263255" cy="2042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2771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515" y="480060"/>
            <a:ext cx="826262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文本框 16"/>
          <p:cNvSpPr txBox="1"/>
          <p:nvPr/>
        </p:nvSpPr>
        <p:spPr>
          <a:xfrm>
            <a:off x="6421755" y="2118678"/>
            <a:ext cx="16954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5092065" y="3747770"/>
            <a:ext cx="2152650" cy="338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录入岗位信息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19680000">
            <a:off x="7428230" y="17056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0140000">
            <a:off x="4992370" y="43859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565" y="273875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565" y="429895"/>
            <a:ext cx="7771130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68550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11675" y="3767455"/>
            <a:ext cx="2265363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选择集中安排实习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查看详情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5" name=" 160"/>
          <p:cNvSpPr/>
          <p:nvPr/>
        </p:nvSpPr>
        <p:spPr>
          <a:xfrm rot="10080000">
            <a:off x="2036445" y="21075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3780000">
            <a:off x="6614795" y="4353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3410" y="508000"/>
            <a:ext cx="8036560" cy="327977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79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776470" y="2501265"/>
            <a:ext cx="3362960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同意或拒绝参与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79145" y="3952240"/>
            <a:ext cx="7446645" cy="337185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l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如计划设置为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不需要学生同意加入实习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，那么确认加入实习这一步骤不需要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766243" y="3182620"/>
            <a:ext cx="1665288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9" name=" 160"/>
          <p:cNvSpPr/>
          <p:nvPr/>
        </p:nvSpPr>
        <p:spPr>
          <a:xfrm rot="2880000">
            <a:off x="6418580" y="2835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任意多边形 8196"/>
          <p:cNvSpPr/>
          <p:nvPr/>
        </p:nvSpPr>
        <p:spPr>
          <a:xfrm>
            <a:off x="3165475" y="25368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8434" name="矩形 8197"/>
          <p:cNvSpPr/>
          <p:nvPr/>
        </p:nvSpPr>
        <p:spPr>
          <a:xfrm>
            <a:off x="3870960" y="26162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5" name="矩形 8200"/>
          <p:cNvSpPr/>
          <p:nvPr/>
        </p:nvSpPr>
        <p:spPr>
          <a:xfrm>
            <a:off x="527050" y="2089150"/>
            <a:ext cx="1855788" cy="965200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ctr">
            <a:spAutoFit/>
          </a:bodyPr>
          <a:p>
            <a:pPr algn="ctr" hangingPunct="0"/>
            <a:r>
              <a:rPr lang="zh-CN" altLang="en-US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目   录</a:t>
            </a:r>
            <a:endParaRPr lang="zh-CN" altLang="en-US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algn="ctr" hangingPunct="0"/>
            <a:r>
              <a:rPr lang="en-US" altLang="zh-CN" sz="2900" dirty="0"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content</a:t>
            </a:r>
            <a:endParaRPr lang="en-US" altLang="zh-CN" sz="2900" dirty="0"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8437" name="任意多边形 8198"/>
          <p:cNvSpPr/>
          <p:nvPr/>
        </p:nvSpPr>
        <p:spPr>
          <a:xfrm>
            <a:off x="3165475" y="1684338"/>
            <a:ext cx="3644900" cy="404812"/>
          </a:xfrm>
          <a:custGeom>
            <a:avLst/>
            <a:gdLst>
              <a:gd name="txL" fmla="*/ 0 w 21600"/>
              <a:gd name="txT" fmla="*/ 0 h 21600"/>
              <a:gd name="txR" fmla="*/ 21600 w 21600"/>
              <a:gd name="txB" fmla="*/ 21600 h 2160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txL" t="txT" r="txR" b="txB"/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 cap="flat" cmpd="sng">
            <a:noFill/>
            <a:prstDash val="solid"/>
            <a:round/>
            <a:headEnd type="none" w="med" len="med"/>
            <a:tailEnd type="none" w="med" len="med"/>
          </a:ln>
        </p:spPr>
        <p:txBody>
          <a:bodyPr anchor="t"/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     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平台角色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  <a:p>
            <a:pPr hangingPunct="0"/>
            <a:endParaRPr lang="zh-CN" altLang="en-US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任意多边形 8196"/>
          <p:cNvSpPr/>
          <p:nvPr/>
        </p:nvSpPr>
        <p:spPr>
          <a:xfrm>
            <a:off x="3159125" y="3375025"/>
            <a:ext cx="3643313" cy="404813"/>
          </a:xfrm>
          <a:custGeom>
            <a:avLst/>
            <a:gdLst/>
            <a:ahLst/>
            <a:cxnLst>
              <a:cxn ang="0">
                <a:pos x="125661" y="141272"/>
              </a:cxn>
              <a:cxn ang="0">
                <a:pos x="125661" y="404812"/>
              </a:cxn>
              <a:cxn ang="0">
                <a:pos x="0" y="404812"/>
              </a:cxn>
              <a:cxn ang="0">
                <a:pos x="0" y="404456"/>
              </a:cxn>
              <a:cxn ang="0">
                <a:pos x="125661" y="141272"/>
              </a:cxn>
              <a:cxn ang="0">
                <a:pos x="460643" y="0"/>
              </a:cxn>
              <a:cxn ang="0">
                <a:pos x="3643313" y="0"/>
              </a:cxn>
              <a:cxn ang="0">
                <a:pos x="3643313" y="404812"/>
              </a:cxn>
              <a:cxn ang="0">
                <a:pos x="460643" y="404812"/>
              </a:cxn>
              <a:cxn ang="0">
                <a:pos x="460643" y="0"/>
              </a:cxn>
            </a:cxnLst>
            <a:pathLst>
              <a:path w="21600" h="21600">
                <a:moveTo>
                  <a:pt x="745" y="7538"/>
                </a:moveTo>
                <a:lnTo>
                  <a:pt x="745" y="21600"/>
                </a:lnTo>
                <a:lnTo>
                  <a:pt x="0" y="21600"/>
                </a:lnTo>
                <a:lnTo>
                  <a:pt x="0" y="21581"/>
                </a:lnTo>
                <a:lnTo>
                  <a:pt x="745" y="7538"/>
                </a:lnTo>
                <a:close/>
                <a:moveTo>
                  <a:pt x="2731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2731" y="21600"/>
                </a:lnTo>
                <a:lnTo>
                  <a:pt x="2731" y="0"/>
                </a:lnTo>
                <a:close/>
              </a:path>
            </a:pathLst>
          </a:custGeom>
          <a:solidFill>
            <a:srgbClr val="C00000"/>
          </a:solidFill>
          <a:ln w="12700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3" name="矩形 8197"/>
          <p:cNvSpPr/>
          <p:nvPr/>
        </p:nvSpPr>
        <p:spPr>
          <a:xfrm>
            <a:off x="3864610" y="3454400"/>
            <a:ext cx="1251585" cy="245745"/>
          </a:xfrm>
          <a:prstGeom prst="rect">
            <a:avLst/>
          </a:prstGeom>
          <a:noFill/>
          <a:ln w="12700">
            <a:noFill/>
          </a:ln>
        </p:spPr>
        <p:txBody>
          <a:bodyPr wrap="square" lIns="0" tIns="0" rIns="0" bIns="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2915" y="2763520"/>
            <a:ext cx="7727315" cy="220599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915" y="437515"/>
            <a:ext cx="772731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67835" y="1949450"/>
            <a:ext cx="1319213" cy="3365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参与实习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973955" y="3460115"/>
            <a:ext cx="2263775" cy="5826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选择双向选择实习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" name=" 160"/>
          <p:cNvSpPr/>
          <p:nvPr/>
        </p:nvSpPr>
        <p:spPr>
          <a:xfrm rot="10020000">
            <a:off x="3699510" y="20097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9180000" flipH="1">
            <a:off x="6915150" y="3781425"/>
            <a:ext cx="445770" cy="169545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6" name="图片 5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215" y="769620"/>
            <a:ext cx="8367395" cy="3848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9" name="文本框 8"/>
          <p:cNvSpPr txBox="1"/>
          <p:nvPr/>
        </p:nvSpPr>
        <p:spPr>
          <a:xfrm>
            <a:off x="5742305" y="3281998"/>
            <a:ext cx="2263775" cy="5842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3.</a:t>
            </a: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查看实习详情</a:t>
            </a:r>
            <a:r>
              <a:rPr kumimoji="0" lang="en-US" altLang="zh-CN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endParaRPr kumimoji="0" lang="en-US" altLang="zh-CN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algn="ctr" defTabSz="914400" hangingPunct="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b="0" kern="1200" cap="none" spc="0" normalizeH="0" baseline="0" noProof="0">
                <a:solidFill>
                  <a:srgbClr val="DF0024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申请加入实习</a:t>
            </a:r>
            <a:endParaRPr kumimoji="0" lang="zh-CN" altLang="en-US" b="0" kern="1200" cap="none" spc="0" normalizeH="0" baseline="0" noProof="0">
              <a:solidFill>
                <a:srgbClr val="DF0024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 160"/>
          <p:cNvSpPr/>
          <p:nvPr/>
        </p:nvSpPr>
        <p:spPr>
          <a:xfrm rot="9180000">
            <a:off x="5638800" y="3983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" name="图片 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36855" y="2632075"/>
            <a:ext cx="8027670" cy="23241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0" y="419735"/>
            <a:ext cx="8027035" cy="20840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584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提交周日志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6538" y="1441450"/>
            <a:ext cx="677863" cy="4079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5846" name="文本框 5"/>
          <p:cNvSpPr txBox="1"/>
          <p:nvPr/>
        </p:nvSpPr>
        <p:spPr>
          <a:xfrm>
            <a:off x="3117850" y="752475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8" name="文本框 21"/>
          <p:cNvSpPr txBox="1"/>
          <p:nvPr/>
        </p:nvSpPr>
        <p:spPr>
          <a:xfrm>
            <a:off x="7269480" y="2018665"/>
            <a:ext cx="746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新建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49" name="文本框 14"/>
          <p:cNvSpPr txBox="1"/>
          <p:nvPr/>
        </p:nvSpPr>
        <p:spPr>
          <a:xfrm>
            <a:off x="598488" y="1849438"/>
            <a:ext cx="18938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日志、周志、月志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5851" name="文本框 22"/>
          <p:cNvSpPr txBox="1"/>
          <p:nvPr/>
        </p:nvSpPr>
        <p:spPr>
          <a:xfrm>
            <a:off x="3790633" y="4269105"/>
            <a:ext cx="20034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编辑正文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发布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991870" y="16865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3305175" y="64897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364730" y="1834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540000">
            <a:off x="3278505" y="45167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 descr="canvas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9863" y="433388"/>
            <a:ext cx="6254750" cy="455136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866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我的评价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6868" name="文本框 5"/>
          <p:cNvSpPr txBox="1"/>
          <p:nvPr/>
        </p:nvSpPr>
        <p:spPr>
          <a:xfrm>
            <a:off x="2492375" y="841375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69" name="文本框 21"/>
          <p:cNvSpPr txBox="1"/>
          <p:nvPr/>
        </p:nvSpPr>
        <p:spPr>
          <a:xfrm>
            <a:off x="6604000" y="1212850"/>
            <a:ext cx="2122488" cy="14890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①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评价实践教学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②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评价指导老师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③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评价校友邦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④</a:t>
            </a: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实习课程评价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chemeClr val="tx1"/>
                </a:solidFill>
                <a:latin typeface="文鼎中楷体" panose="03000600000000000000" charset="-122"/>
                <a:ea typeface="文鼎中楷体" panose="03000600000000000000" charset="-122"/>
              </a:rPr>
              <a:t>（建议学校增设的课程）</a:t>
            </a:r>
            <a:endParaRPr lang="zh-CN" altLang="en-US" sz="1400">
              <a:solidFill>
                <a:schemeClr val="tx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6870" name="文本框 14"/>
          <p:cNvSpPr txBox="1"/>
          <p:nvPr/>
        </p:nvSpPr>
        <p:spPr>
          <a:xfrm>
            <a:off x="598488" y="1631950"/>
            <a:ext cx="11049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我的评价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727325" y="6584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789940" y="1438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175" y="832803"/>
            <a:ext cx="8883650" cy="41529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7890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企业评定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7892" name="文本框 5"/>
          <p:cNvSpPr txBox="1"/>
          <p:nvPr/>
        </p:nvSpPr>
        <p:spPr>
          <a:xfrm>
            <a:off x="3394075" y="1408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3" name="文本框 14"/>
          <p:cNvSpPr txBox="1"/>
          <p:nvPr/>
        </p:nvSpPr>
        <p:spPr>
          <a:xfrm>
            <a:off x="727075" y="427355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6" name="文本框 7"/>
          <p:cNvSpPr txBox="1"/>
          <p:nvPr/>
        </p:nvSpPr>
        <p:spPr>
          <a:xfrm>
            <a:off x="7267575" y="3392488"/>
            <a:ext cx="15081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邀请企业评定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7897" name="文本框 8"/>
          <p:cNvSpPr txBox="1"/>
          <p:nvPr/>
        </p:nvSpPr>
        <p:spPr>
          <a:xfrm>
            <a:off x="3519488" y="3708400"/>
            <a:ext cx="29575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QQ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或微信发送邀请链接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4913313" cy="39846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0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   </a:t>
            </a:r>
            <a:r>
              <a:rPr kumimoji="0" lang="zh-CN" altLang="en-US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 </a:t>
            </a:r>
            <a:r>
              <a:rPr kumimoji="0" lang="en-US" altLang="zh-CN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自主实习才需要企业评价</a:t>
            </a:r>
            <a:endParaRPr kumimoji="0" lang="zh-CN" altLang="en-US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3632200" y="125984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909955" y="39414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220000">
            <a:off x="7675880" y="32194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650" y="2695575"/>
            <a:ext cx="8226425" cy="216090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285" y="440055"/>
            <a:ext cx="8177530" cy="21590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891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提交实习报告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8917" name="文本框 5"/>
          <p:cNvSpPr txBox="1"/>
          <p:nvPr/>
        </p:nvSpPr>
        <p:spPr>
          <a:xfrm>
            <a:off x="4448493" y="862965"/>
            <a:ext cx="1335087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18" name="文本框 14"/>
          <p:cNvSpPr txBox="1"/>
          <p:nvPr/>
        </p:nvSpPr>
        <p:spPr>
          <a:xfrm>
            <a:off x="1271270" y="1637983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2" name="文本框 12"/>
          <p:cNvSpPr txBox="1"/>
          <p:nvPr/>
        </p:nvSpPr>
        <p:spPr>
          <a:xfrm>
            <a:off x="6106795" y="2118360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下载报告模板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8925" name="文本框 18"/>
          <p:cNvSpPr txBox="1"/>
          <p:nvPr/>
        </p:nvSpPr>
        <p:spPr>
          <a:xfrm>
            <a:off x="4892993" y="4404995"/>
            <a:ext cx="23431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模板内写完 报告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上传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826510" y="75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480000">
            <a:off x="1007110" y="2029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20000">
            <a:off x="7566025" y="18542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3320000">
            <a:off x="4572000" y="4265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71450" y="508000"/>
            <a:ext cx="8801100" cy="431958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9938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导出实习手册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39940" name="文本框 5"/>
          <p:cNvSpPr txBox="1"/>
          <p:nvPr/>
        </p:nvSpPr>
        <p:spPr>
          <a:xfrm>
            <a:off x="3467100" y="1027113"/>
            <a:ext cx="1335088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1" name="文本框 14"/>
          <p:cNvSpPr txBox="1"/>
          <p:nvPr/>
        </p:nvSpPr>
        <p:spPr>
          <a:xfrm>
            <a:off x="974725" y="3886200"/>
            <a:ext cx="11049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实习报告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4" name="文本框 12"/>
          <p:cNvSpPr txBox="1"/>
          <p:nvPr/>
        </p:nvSpPr>
        <p:spPr>
          <a:xfrm>
            <a:off x="3143250" y="2238375"/>
            <a:ext cx="146685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选择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“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已通过</a:t>
            </a: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”</a:t>
            </a:r>
            <a:endParaRPr lang="en-US" altLang="zh-CN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39946" name="文本框 18"/>
          <p:cNvSpPr txBox="1"/>
          <p:nvPr/>
        </p:nvSpPr>
        <p:spPr>
          <a:xfrm>
            <a:off x="7108825" y="3389313"/>
            <a:ext cx="1470025" cy="369887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导出实习手册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pic>
        <p:nvPicPr>
          <p:cNvPr id="3994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2188" y="2143125"/>
            <a:ext cx="2246312" cy="1355725"/>
          </a:xfrm>
          <a:prstGeom prst="rect">
            <a:avLst/>
          </a:prstGeom>
          <a:noFill/>
          <a:ln w="28575" cap="flat" cmpd="sng">
            <a:solidFill>
              <a:srgbClr val="7F7F7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 160"/>
          <p:cNvSpPr/>
          <p:nvPr/>
        </p:nvSpPr>
        <p:spPr>
          <a:xfrm rot="13320000">
            <a:off x="3699510" y="934720"/>
            <a:ext cx="556260" cy="16637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9860000">
            <a:off x="3472815" y="21177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780000">
            <a:off x="986790" y="422592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19380000">
            <a:off x="7565390" y="32950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735" y="2428875"/>
            <a:ext cx="7916545" cy="253873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35" y="383540"/>
            <a:ext cx="7893050" cy="19862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096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PC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实习成绩鉴定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0965" name="文本框 5"/>
          <p:cNvSpPr txBox="1"/>
          <p:nvPr/>
        </p:nvSpPr>
        <p:spPr>
          <a:xfrm>
            <a:off x="3276600" y="769938"/>
            <a:ext cx="1333500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我要实习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6" name="文本框 14"/>
          <p:cNvSpPr txBox="1"/>
          <p:nvPr/>
        </p:nvSpPr>
        <p:spPr>
          <a:xfrm>
            <a:off x="936625" y="1711325"/>
            <a:ext cx="1684338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实习成绩鉴定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69" name="文本框 12"/>
          <p:cNvSpPr txBox="1"/>
          <p:nvPr/>
        </p:nvSpPr>
        <p:spPr>
          <a:xfrm>
            <a:off x="6419215" y="1711325"/>
            <a:ext cx="1117600" cy="36988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自我鉴定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1" name="文本框 8"/>
          <p:cNvSpPr txBox="1"/>
          <p:nvPr/>
        </p:nvSpPr>
        <p:spPr>
          <a:xfrm>
            <a:off x="4668838" y="3262313"/>
            <a:ext cx="2182812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根据提示编辑自我小结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2006600" y="3471863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00B050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12" name="椭圆 11"/>
          <p:cNvSpPr/>
          <p:nvPr/>
        </p:nvSpPr>
        <p:spPr>
          <a:xfrm>
            <a:off x="2106613" y="4222750"/>
            <a:ext cx="765175" cy="269875"/>
          </a:xfrm>
          <a:prstGeom prst="ellipse">
            <a:avLst/>
          </a:prstGeom>
          <a:noFill/>
          <a:ln w="28575">
            <a:solidFill>
              <a:srgbClr val="DF002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40976" name="文本框 19"/>
          <p:cNvSpPr txBox="1"/>
          <p:nvPr/>
        </p:nvSpPr>
        <p:spPr>
          <a:xfrm>
            <a:off x="3400425" y="3975100"/>
            <a:ext cx="2473325" cy="3714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鉴定项目由学校配置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0977" name="文本框 20"/>
          <p:cNvSpPr txBox="1"/>
          <p:nvPr/>
        </p:nvSpPr>
        <p:spPr>
          <a:xfrm>
            <a:off x="7343775" y="3585528"/>
            <a:ext cx="2368550" cy="6508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zh-CN" altLang="en-US" sz="1400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</a:rPr>
              <a:t>鉴定完成导出鉴定表打印带去实习企业盖章上交学校</a:t>
            </a:r>
            <a:endParaRPr lang="zh-CN" altLang="en-US" sz="1400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" name=" 160"/>
          <p:cNvSpPr/>
          <p:nvPr/>
        </p:nvSpPr>
        <p:spPr>
          <a:xfrm rot="13320000">
            <a:off x="3385185" y="6578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0020000">
            <a:off x="948055" y="21418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3060000">
            <a:off x="6564630" y="34664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5600000">
            <a:off x="7647940" y="33642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" name=" 160"/>
          <p:cNvSpPr/>
          <p:nvPr/>
        </p:nvSpPr>
        <p:spPr>
          <a:xfrm rot="13320000">
            <a:off x="2856865" y="37503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5" name=" 160"/>
          <p:cNvSpPr/>
          <p:nvPr/>
        </p:nvSpPr>
        <p:spPr>
          <a:xfrm rot="10620000">
            <a:off x="2903220" y="42373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8" name=" 160"/>
          <p:cNvSpPr/>
          <p:nvPr/>
        </p:nvSpPr>
        <p:spPr>
          <a:xfrm rot="14580000">
            <a:off x="6836410" y="145669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1985" name="矩形 75776"/>
          <p:cNvSpPr/>
          <p:nvPr/>
        </p:nvSpPr>
        <p:spPr>
          <a:xfrm>
            <a:off x="0" y="-19050"/>
            <a:ext cx="9144000" cy="516255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txBody>
          <a:bodyPr lIns="45720" rIns="45720" anchor="ctr"/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   </a:t>
            </a:r>
            <a:r>
              <a:rPr lang="zh-CN" altLang="en-US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</a:t>
            </a: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endParaRPr lang="zh-CN" altLang="en-US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</a:t>
            </a:r>
            <a:endParaRPr lang="en-US" altLang="zh-CN" sz="20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  <a:p>
            <a:pPr hangingPunct="0">
              <a:lnSpc>
                <a:spcPct val="90000"/>
              </a:lnSpc>
              <a:spcBef>
                <a:spcPct val="50000"/>
              </a:spcBef>
            </a:pPr>
            <a:r>
              <a:rPr lang="en-US" altLang="zh-CN" sz="20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                                      </a:t>
            </a:r>
            <a:r>
              <a:rPr lang="zh-CN" altLang="en-US" sz="2000" dirty="0">
                <a:latin typeface="文鼎中楷体" panose="03000600000000000000" charset="-122"/>
                <a:ea typeface="文鼎中楷体" panose="03000600000000000000" charset="-122"/>
              </a:rPr>
              <a:t>                 </a:t>
            </a:r>
            <a:endParaRPr lang="en-US" altLang="zh-CN" sz="2000" dirty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41986" name="矩形 75777"/>
          <p:cNvSpPr/>
          <p:nvPr/>
        </p:nvSpPr>
        <p:spPr>
          <a:xfrm>
            <a:off x="6237288" y="2212975"/>
            <a:ext cx="1017587" cy="492125"/>
          </a:xfrm>
          <a:prstGeom prst="rect">
            <a:avLst/>
          </a:prstGeom>
          <a:noFill/>
          <a:ln w="12700">
            <a:noFill/>
          </a:ln>
        </p:spPr>
        <p:txBody>
          <a:bodyPr lIns="0" tIns="0" rIns="0" bIns="0" anchor="t">
            <a:spAutoFit/>
          </a:bodyPr>
          <a:p>
            <a:pPr hangingPunct="0"/>
            <a:r>
              <a:rPr lang="zh-CN" altLang="en-US" sz="3200" dirty="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谢谢</a:t>
            </a:r>
            <a:endParaRPr lang="zh-CN" altLang="en-US" sz="3200" dirty="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grpSp>
        <p:nvGrpSpPr>
          <p:cNvPr id="41987" name="组合 75778"/>
          <p:cNvGrpSpPr/>
          <p:nvPr/>
        </p:nvGrpSpPr>
        <p:grpSpPr>
          <a:xfrm>
            <a:off x="215900" y="358775"/>
            <a:ext cx="6562725" cy="4422775"/>
            <a:chOff x="0" y="0"/>
            <a:chExt cx="6562725" cy="4422775"/>
          </a:xfrm>
        </p:grpSpPr>
        <p:sp>
          <p:nvSpPr>
            <p:cNvPr id="41988" name="任意多边形 75779"/>
            <p:cNvSpPr/>
            <p:nvPr/>
          </p:nvSpPr>
          <p:spPr>
            <a:xfrm>
              <a:off x="0" y="0"/>
              <a:ext cx="6562725" cy="4422775"/>
            </a:xfrm>
            <a:custGeom>
              <a:avLst/>
              <a:gdLst/>
              <a:ahLst/>
              <a:cxnLst>
                <a:cxn ang="0">
                  <a:pos x="6562725" y="2998478"/>
                </a:cxn>
                <a:cxn ang="0">
                  <a:pos x="6557560" y="4422775"/>
                </a:cxn>
                <a:cxn ang="0">
                  <a:pos x="0" y="4422775"/>
                </a:cxn>
                <a:cxn ang="0">
                  <a:pos x="0" y="0"/>
                </a:cxn>
                <a:cxn ang="0">
                  <a:pos x="6557560" y="0"/>
                </a:cxn>
                <a:cxn ang="0">
                  <a:pos x="6546622" y="1385598"/>
                </a:cxn>
              </a:cxnLst>
              <a:pathLst>
                <a:path w="21600" h="21600">
                  <a:moveTo>
                    <a:pt x="21600" y="14644"/>
                  </a:moveTo>
                  <a:cubicBezTo>
                    <a:pt x="21594" y="17103"/>
                    <a:pt x="21589" y="19141"/>
                    <a:pt x="21583" y="21600"/>
                  </a:cubicBezTo>
                  <a:lnTo>
                    <a:pt x="0" y="21600"/>
                  </a:lnTo>
                  <a:lnTo>
                    <a:pt x="0" y="0"/>
                  </a:lnTo>
                  <a:lnTo>
                    <a:pt x="21583" y="0"/>
                  </a:lnTo>
                  <a:cubicBezTo>
                    <a:pt x="21575" y="2217"/>
                    <a:pt x="21547" y="6767"/>
                    <a:pt x="21547" y="6767"/>
                  </a:cubicBezTo>
                </a:path>
              </a:pathLst>
            </a:custGeom>
            <a:noFill/>
            <a:ln w="38100" cap="sq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989" name="矩形 75780"/>
            <p:cNvSpPr/>
            <p:nvPr/>
          </p:nvSpPr>
          <p:spPr>
            <a:xfrm>
              <a:off x="1" y="2076761"/>
              <a:ext cx="6562722" cy="269241"/>
            </a:xfrm>
            <a:prstGeom prst="rect">
              <a:avLst/>
            </a:prstGeom>
            <a:noFill/>
            <a:ln w="12700">
              <a:noFill/>
            </a:ln>
          </p:spPr>
          <p:txBody>
            <a:bodyPr lIns="45720" rIns="45720" anchor="ctr">
              <a:spAutoFit/>
            </a:bodyPr>
            <a:p>
              <a:pPr algn="ctr" hangingPunct="0"/>
              <a:r>
                <a:rPr lang="en-US" altLang="zh-CN" sz="1200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 </a:t>
              </a:r>
              <a:endParaRPr lang="en-US" altLang="zh-CN" sz="12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矩形 25600"/>
          <p:cNvSpPr/>
          <p:nvPr/>
        </p:nvSpPr>
        <p:spPr>
          <a:xfrm>
            <a:off x="127000" y="0"/>
            <a:ext cx="1085850" cy="336550"/>
          </a:xfrm>
          <a:prstGeom prst="rect">
            <a:avLst/>
          </a:prstGeom>
          <a:noFill/>
          <a:ln w="12700">
            <a:noFill/>
          </a:ln>
        </p:spPr>
        <p:txBody>
          <a:bodyPr wrap="none" lIns="45720" rIns="45720" anchor="t">
            <a:spAutoFit/>
          </a:bodyPr>
          <a:p>
            <a:pPr hangingPunct="0"/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平 台 角 色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2" name="同侧圆角矩形 1"/>
          <p:cNvSpPr/>
          <p:nvPr/>
        </p:nvSpPr>
        <p:spPr>
          <a:xfrm>
            <a:off x="1784350" y="1874838"/>
            <a:ext cx="1276350" cy="495300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指导老师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1784350" y="808038"/>
            <a:ext cx="1274763" cy="495300"/>
          </a:xfrm>
          <a:prstGeom prst="round2Same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en-US" altLang="zh-CN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学生</a:t>
            </a:r>
            <a:endParaRPr lang="en-US" altLang="zh-CN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4" name="同侧圆角矩形 3"/>
          <p:cNvSpPr/>
          <p:nvPr/>
        </p:nvSpPr>
        <p:spPr>
          <a:xfrm>
            <a:off x="1006475" y="2838450"/>
            <a:ext cx="2555875" cy="695325"/>
          </a:xfrm>
          <a:prstGeom prst="round2Same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实习负责人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（院级教务、专业负责人）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5" name="同侧圆角矩形 4"/>
          <p:cNvSpPr/>
          <p:nvPr/>
        </p:nvSpPr>
        <p:spPr>
          <a:xfrm>
            <a:off x="1006475" y="4062413"/>
            <a:ext cx="2784475" cy="495300"/>
          </a:xfrm>
          <a:prstGeom prst="round2Same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 fontAlgn="base">
              <a:buClrTx/>
              <a:buSzTx/>
              <a:defRPr/>
            </a:pPr>
            <a:r>
              <a:rPr lang="zh-CN" altLang="en-US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教务管理（校级、院级）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</p:txBody>
      </p:sp>
      <p:sp>
        <p:nvSpPr>
          <p:cNvPr id="10" name="右箭头 9"/>
          <p:cNvSpPr/>
          <p:nvPr/>
        </p:nvSpPr>
        <p:spPr>
          <a:xfrm>
            <a:off x="3125788" y="2084388"/>
            <a:ext cx="1512888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732338" y="1546225"/>
            <a:ext cx="3995738" cy="1152525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1、报名审核；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2、周日志批阅；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3、实习报告批阅；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4、实习成绩鉴定；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5、实习检查；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2" name="右箭头 11"/>
          <p:cNvSpPr/>
          <p:nvPr/>
        </p:nvSpPr>
        <p:spPr>
          <a:xfrm>
            <a:off x="3676650" y="3148013"/>
            <a:ext cx="9620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3" name="右箭头 12"/>
          <p:cNvSpPr/>
          <p:nvPr/>
        </p:nvSpPr>
        <p:spPr>
          <a:xfrm>
            <a:off x="3916363" y="4354513"/>
            <a:ext cx="720725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4" name="右箭头 13"/>
          <p:cNvSpPr/>
          <p:nvPr/>
        </p:nvSpPr>
        <p:spPr>
          <a:xfrm>
            <a:off x="3125788" y="1017588"/>
            <a:ext cx="1511300" cy="76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729163" y="2852738"/>
            <a:ext cx="4010025" cy="1055688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1、发布实习计划（设置参与形式及实习要求、设置实习项目，分配指导老师）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2、实践基地管理；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3、查看统计报表；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732338" y="4062413"/>
            <a:ext cx="4006850" cy="79533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1、导入基础信息；</a:t>
            </a:r>
            <a:endParaRPr lang="zh-CN" altLang="en-US" sz="1400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+mn-ea"/>
              </a:rPr>
              <a:t>2、</a:t>
            </a:r>
            <a:r>
              <a:rPr lang="zh-CN" altLang="en-US" sz="1400" strike="noStrike" noProof="1">
                <a:ln>
                  <a:noFill/>
                </a:ln>
                <a:effectLst/>
                <a:uLnTx/>
                <a:uFillTx/>
                <a:latin typeface="文鼎中楷体" panose="03000600000000000000" charset="-122"/>
                <a:ea typeface="文鼎中楷体" panose="03000600000000000000" charset="-122"/>
                <a:sym typeface="Calibri" panose="020F0502020204030204" pitchFamily="34" charset="0"/>
              </a:rPr>
              <a:t>查看统计报表；</a:t>
            </a: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endParaRPr lang="zh-CN" altLang="en-US" strike="noStrike" noProof="1">
              <a:ln>
                <a:noFill/>
              </a:ln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732338" y="425450"/>
            <a:ext cx="3997325" cy="1044575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1、实习报名；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2、签到、提交周日志；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3、上传实习报告</a:t>
            </a: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+mn-ea"/>
              </a:rPr>
              <a:t>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+mn-ea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4、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导出实习手册</a:t>
            </a: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；</a:t>
            </a:r>
            <a:endParaRPr lang="en-US" altLang="zh-CN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lvl="0" algn="l" fontAlgn="base">
              <a:buClrTx/>
              <a:buSzTx/>
              <a:defRPr/>
            </a:pPr>
            <a:r>
              <a:rPr lang="en-US" altLang="zh-CN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5</a:t>
            </a:r>
            <a:r>
              <a:rPr lang="zh-CN" altLang="en-US" sz="1400" strike="noStrike" noProof="1" smtClean="0"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、实习成绩鉴定；</a:t>
            </a:r>
            <a:endParaRPr lang="zh-CN" altLang="en-US" sz="1400" strike="noStrike" noProof="1" smtClean="0"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18" name="上箭头 17"/>
          <p:cNvSpPr/>
          <p:nvPr/>
        </p:nvSpPr>
        <p:spPr>
          <a:xfrm>
            <a:off x="2332038" y="363696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19" name="上箭头 18"/>
          <p:cNvSpPr/>
          <p:nvPr/>
        </p:nvSpPr>
        <p:spPr>
          <a:xfrm>
            <a:off x="2344738" y="2436813"/>
            <a:ext cx="134938" cy="26987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2" name="上下箭头 21"/>
          <p:cNvSpPr/>
          <p:nvPr/>
        </p:nvSpPr>
        <p:spPr>
          <a:xfrm>
            <a:off x="2344738" y="1470025"/>
            <a:ext cx="153988" cy="27146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文鼎中楷体" panose="03000600000000000000" charset="-122"/>
              <a:ea typeface="文鼎中楷体" panose="03000600000000000000" charset="-122"/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下载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&amp;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注册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384175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扫描二维码下载校友邦学生版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应用商店搜索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“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校友邦学生版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”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下载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984625" y="182563"/>
            <a:ext cx="4624388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APP</a:t>
            </a: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注册账号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lang="en-US" altLang="zh-CN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lang="zh-CN" altLang="en-US" b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点击登录</a:t>
            </a:r>
            <a:endParaRPr lang="zh-CN" altLang="en-US" b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输入手机号、图形验证码、短信验证码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→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注册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719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4500" y="1733550"/>
            <a:ext cx="1690688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800" y="1733550"/>
            <a:ext cx="1689100" cy="300513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2" name="图片 1" descr="R~QJN(5CR@E9)XVKBACPQ(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905" y="1810385"/>
            <a:ext cx="1819275" cy="22574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21507" name="组合 15"/>
          <p:cNvGrpSpPr/>
          <p:nvPr/>
        </p:nvGrpSpPr>
        <p:grpSpPr>
          <a:xfrm>
            <a:off x="150813" y="1506538"/>
            <a:ext cx="8856662" cy="3006725"/>
            <a:chOff x="238" y="2373"/>
            <a:chExt cx="13946" cy="4734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38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01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799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4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1522" y="2373"/>
              <a:ext cx="2661" cy="4733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1505" name="矩形 59407"/>
          <p:cNvSpPr/>
          <p:nvPr/>
        </p:nvSpPr>
        <p:spPr>
          <a:xfrm>
            <a:off x="150813" y="4763"/>
            <a:ext cx="3022600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学籍认证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13400" cy="1100138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未认证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学籍认证 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添加学籍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输入学籍信息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保存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318375" y="1941513"/>
            <a:ext cx="1709738" cy="9906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9140000">
            <a:off x="1120775" y="228346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5660000">
            <a:off x="2112010" y="371538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4160000">
            <a:off x="4508500" y="280670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 160"/>
          <p:cNvSpPr/>
          <p:nvPr/>
        </p:nvSpPr>
        <p:spPr>
          <a:xfrm rot="9780000">
            <a:off x="7894955" y="38417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 160"/>
          <p:cNvSpPr/>
          <p:nvPr/>
        </p:nvSpPr>
        <p:spPr>
          <a:xfrm rot="18840000">
            <a:off x="6507480" y="198755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自主实习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自主实习报名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选择自主实习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查看实习要求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提交岗位申请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新增岗位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确定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如果默认学年学期没有实习计划，筛选一下别的学年学期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60888" y="1930400"/>
            <a:ext cx="1517650" cy="269875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grpSp>
        <p:nvGrpSpPr>
          <p:cNvPr id="22532" name="组合 24"/>
          <p:cNvGrpSpPr/>
          <p:nvPr/>
        </p:nvGrpSpPr>
        <p:grpSpPr>
          <a:xfrm>
            <a:off x="-4762" y="1930400"/>
            <a:ext cx="9153525" cy="2698750"/>
            <a:chOff x="-50" y="2273"/>
            <a:chExt cx="14414" cy="425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5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35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49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60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974" y="2273"/>
              <a:ext cx="2390" cy="425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6" name="矩形 25"/>
          <p:cNvSpPr/>
          <p:nvPr/>
        </p:nvSpPr>
        <p:spPr>
          <a:xfrm>
            <a:off x="-4762" y="31892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1511300" y="2346325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3" name=" 160"/>
          <p:cNvSpPr/>
          <p:nvPr/>
        </p:nvSpPr>
        <p:spPr>
          <a:xfrm rot="14400000">
            <a:off x="696595" y="35693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13320000">
            <a:off x="2222500" y="303847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9300000">
            <a:off x="5169535" y="414083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8700000">
            <a:off x="6757035" y="40805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9240000">
            <a:off x="8263255" y="40811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13320000">
            <a:off x="3874770" y="27514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集中安排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73990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集中实习报名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选择集中实习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同意或拒绝加入项目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r>
              <a:rPr kumimoji="0" lang="en-US" altLang="zh-CN" b="0" kern="1200" cap="none" spc="0" normalizeH="0" baseline="0" noProof="1">
                <a:solidFill>
                  <a:srgbClr val="00B05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 </a:t>
            </a:r>
            <a:r>
              <a:rPr kumimoji="0" lang="en-US" altLang="zh-CN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*</a:t>
            </a:r>
            <a:r>
              <a:rPr kumimoji="0" lang="zh-CN" altLang="en-US" b="0" kern="1200" cap="none" spc="0" normalizeH="0" baseline="0" noProof="1">
                <a:solidFill>
                  <a:srgbClr val="DF0024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拒绝集中项目后选择其他形式的实习项目</a:t>
            </a: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DF0024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925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708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160338" y="309403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097088" y="2190750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4000" y="1654175"/>
            <a:ext cx="1719263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0438" y="1654175"/>
            <a:ext cx="1720850" cy="306070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059815" y="343979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2285" y="285051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3320000">
            <a:off x="4966970" y="26873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 160"/>
          <p:cNvSpPr/>
          <p:nvPr/>
        </p:nvSpPr>
        <p:spPr>
          <a:xfrm rot="9420000">
            <a:off x="7194550" y="421195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实习报名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双向选择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700" y="342900"/>
            <a:ext cx="5632450" cy="1420813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双向项目报名</a:t>
            </a:r>
            <a:endParaRPr kumimoji="0" lang="en-US" altLang="zh-CN" sz="2400" kern="1200" cap="none" spc="0" normalizeH="0" baseline="0" noProof="1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我的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实习报名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选择待参与的实习计划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选择双向选择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L="342900" marR="0" indent="-34290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buAutoNum type="arabicPeriod"/>
              <a:defRPr/>
            </a:pP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选择项目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查看项目要求</a:t>
            </a:r>
            <a:r>
              <a:rPr kumimoji="0" lang="en-US" altLang="zh-CN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--</a:t>
            </a:r>
            <a:r>
              <a:rPr kumimoji="0" lang="zh-CN" altLang="en-US" b="0" kern="1200" cap="none" spc="0" normalizeH="0" baseline="0" noProof="1">
                <a:solidFill>
                  <a:srgbClr val="000000"/>
                </a:solidFill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报名</a:t>
            </a:r>
            <a:endParaRPr kumimoji="0" lang="zh-CN" altLang="en-US" b="0" kern="1200" cap="none" spc="0" normalizeH="0" baseline="0" noProof="1">
              <a:solidFill>
                <a:srgbClr val="00000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1750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4875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矩形 25"/>
          <p:cNvSpPr/>
          <p:nvPr/>
        </p:nvSpPr>
        <p:spPr>
          <a:xfrm>
            <a:off x="400050" y="3201988"/>
            <a:ext cx="1439863" cy="18097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7" name="矩形 26"/>
          <p:cNvSpPr/>
          <p:nvPr/>
        </p:nvSpPr>
        <p:spPr>
          <a:xfrm>
            <a:off x="2174875" y="2103438"/>
            <a:ext cx="1485900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1150" y="1571625"/>
            <a:ext cx="1720850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475" y="1571625"/>
            <a:ext cx="1719263" cy="305911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5" name=" 160"/>
          <p:cNvSpPr/>
          <p:nvPr/>
        </p:nvSpPr>
        <p:spPr>
          <a:xfrm rot="13320000">
            <a:off x="1139190" y="3547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13320000">
            <a:off x="3048635" y="27635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 160"/>
          <p:cNvSpPr/>
          <p:nvPr/>
        </p:nvSpPr>
        <p:spPr>
          <a:xfrm rot="11040000">
            <a:off x="7620635" y="419290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3533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6013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9275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4" name="椭圆 13"/>
          <p:cNvSpPr/>
          <p:nvPr/>
        </p:nvSpPr>
        <p:spPr>
          <a:xfrm>
            <a:off x="915988" y="4233863"/>
            <a:ext cx="274638" cy="2714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5" name="矩形 59407"/>
          <p:cNvSpPr/>
          <p:nvPr/>
        </p:nvSpPr>
        <p:spPr>
          <a:xfrm>
            <a:off x="12700" y="4763"/>
            <a:ext cx="3451225" cy="338137"/>
          </a:xfrm>
          <a:prstGeom prst="rect">
            <a:avLst/>
          </a:prstGeom>
          <a:noFill/>
          <a:ln w="12700">
            <a:noFill/>
          </a:ln>
        </p:spPr>
        <p:txBody>
          <a:bodyPr wrap="square" lIns="45720" rIns="45720" anchor="ctr">
            <a:spAutoFit/>
          </a:bodyPr>
          <a:p>
            <a:pPr hangingPunct="0"/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 APP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操作指南</a:t>
            </a:r>
            <a:r>
              <a:rPr lang="en-US" altLang="zh-CN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--</a:t>
            </a:r>
            <a:r>
              <a:rPr lang="zh-CN" altLang="en-US" dirty="0">
                <a:solidFill>
                  <a:srgbClr val="FFFFFF"/>
                </a:solidFill>
                <a:latin typeface="文鼎中楷体" panose="03000600000000000000" charset="-122"/>
                <a:ea typeface="文鼎中楷体" panose="03000600000000000000" charset="-122"/>
                <a:sym typeface="微软雅黑" panose="020B0503020204020204" pitchFamily="34" charset="-122"/>
              </a:rPr>
              <a:t>签到</a:t>
            </a:r>
            <a:endParaRPr lang="zh-CN" altLang="en-US" dirty="0">
              <a:solidFill>
                <a:srgbClr val="FFFFFF"/>
              </a:solidFill>
              <a:latin typeface="文鼎中楷体" panose="03000600000000000000" charset="-122"/>
              <a:ea typeface="文鼎中楷体" panose="03000600000000000000" charset="-122"/>
              <a:sym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0" y="1000125"/>
            <a:ext cx="1690688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7" name="矩形 26"/>
          <p:cNvSpPr/>
          <p:nvPr/>
        </p:nvSpPr>
        <p:spPr>
          <a:xfrm>
            <a:off x="6699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608" name="文本框 11"/>
          <p:cNvSpPr txBox="1"/>
          <p:nvPr/>
        </p:nvSpPr>
        <p:spPr>
          <a:xfrm>
            <a:off x="12700" y="4141788"/>
            <a:ext cx="1177925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1.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我的</a:t>
            </a: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--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09" name="文本框 12"/>
          <p:cNvSpPr txBox="1"/>
          <p:nvPr/>
        </p:nvSpPr>
        <p:spPr>
          <a:xfrm>
            <a:off x="833438" y="4184650"/>
            <a:ext cx="439737" cy="3683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r>
              <a:rPr lang="en-US" altLang="zh-CN" sz="180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800">
                <a:solidFill>
                  <a:schemeClr val="bg1"/>
                </a:solidFill>
                <a:latin typeface="文鼎中楷体" panose="03000600000000000000" charset="-122"/>
                <a:ea typeface="文鼎中楷体" panose="03000600000000000000" charset="-122"/>
              </a:rPr>
              <a:t>+</a:t>
            </a:r>
            <a:endParaRPr lang="en-US" altLang="zh-CN" sz="1800">
              <a:solidFill>
                <a:schemeClr val="bg1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033713" y="2857500"/>
            <a:ext cx="430213" cy="495300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83225" y="1000125"/>
            <a:ext cx="1689100" cy="300672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5612" name="文本框 17"/>
          <p:cNvSpPr txBox="1"/>
          <p:nvPr/>
        </p:nvSpPr>
        <p:spPr>
          <a:xfrm>
            <a:off x="1819275" y="4141788"/>
            <a:ext cx="1690688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2.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选择签到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3" name="文本框 18"/>
          <p:cNvSpPr txBox="1"/>
          <p:nvPr/>
        </p:nvSpPr>
        <p:spPr>
          <a:xfrm>
            <a:off x="3656013" y="4184650"/>
            <a:ext cx="1690687" cy="731838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3.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选择需要签到的实习计划</a:t>
            </a:r>
            <a:endParaRPr lang="zh-CN" altLang="en-US" b="0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4" name="文本框 19"/>
          <p:cNvSpPr txBox="1"/>
          <p:nvPr/>
        </p:nvSpPr>
        <p:spPr>
          <a:xfrm>
            <a:off x="5483225" y="4143375"/>
            <a:ext cx="1809750" cy="4095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4.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上班、下班签到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5615" name="文本框 20"/>
          <p:cNvSpPr txBox="1"/>
          <p:nvPr/>
        </p:nvSpPr>
        <p:spPr>
          <a:xfrm>
            <a:off x="7353300" y="4141788"/>
            <a:ext cx="1809750" cy="411162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defTabSz="914400">
              <a:lnSpc>
                <a:spcPct val="130000"/>
              </a:lnSpc>
            </a:pPr>
            <a:r>
              <a:rPr lang="en-US" altLang="zh-CN" b="0">
                <a:latin typeface="文鼎中楷体" panose="03000600000000000000" charset="-122"/>
                <a:ea typeface="文鼎中楷体" panose="03000600000000000000" charset="-122"/>
              </a:rPr>
              <a:t>5.</a:t>
            </a:r>
            <a:r>
              <a:rPr lang="zh-CN" altLang="en-US" b="0">
                <a:latin typeface="文鼎中楷体" panose="03000600000000000000" charset="-122"/>
                <a:ea typeface="文鼎中楷体" panose="03000600000000000000" charset="-122"/>
              </a:rPr>
              <a:t>查看签到统计</a:t>
            </a:r>
            <a:endParaRPr lang="zh-CN" altLang="en-US" b="0">
              <a:latin typeface="文鼎中楷体" panose="03000600000000000000" charset="-122"/>
              <a:ea typeface="文鼎中楷体" panose="03000600000000000000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10525" y="3629025"/>
            <a:ext cx="376238" cy="377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 fontAlgn="base"/>
            <a:endParaRPr lang="zh-CN" altLang="en-US" strike="noStrike" noProof="1"/>
          </a:p>
        </p:txBody>
      </p:sp>
      <p:sp>
        <p:nvSpPr>
          <p:cNvPr id="25" name="文本框 24"/>
          <p:cNvSpPr txBox="1"/>
          <p:nvPr/>
        </p:nvSpPr>
        <p:spPr>
          <a:xfrm>
            <a:off x="12700" y="342900"/>
            <a:ext cx="8845550" cy="781050"/>
          </a:xfrm>
          <a:prstGeom prst="rect">
            <a:avLst/>
          </a:prstGeom>
          <a:noFill/>
        </p:spPr>
        <p:txBody>
          <a:bodyPr wrap="square">
            <a:spAutoFit/>
          </a:bodyPr>
          <a:p>
            <a:pPr marR="0" algn="ctr" defTabSz="914400"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kern="1200" cap="none" spc="0" normalizeH="0" baseline="0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文鼎中楷体" panose="03000600000000000000" charset="-122"/>
                <a:ea typeface="文鼎中楷体" panose="03000600000000000000" charset="-122"/>
                <a:cs typeface="文鼎中楷体" panose="03000600000000000000" charset="-122"/>
                <a:sym typeface="Calibri" panose="020F0502020204030204" pitchFamily="34" charset="0"/>
              </a:rPr>
              <a:t>签到</a:t>
            </a: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  <a:p>
            <a:pPr marR="0" defTabSz="914400">
              <a:lnSpc>
                <a:spcPct val="130000"/>
              </a:lnSpc>
              <a:buClrTx/>
              <a:buSzTx/>
              <a:buFont typeface="Arial" panose="020B0604020202020204" pitchFamily="34" charset="0"/>
              <a:defRPr/>
            </a:pPr>
            <a:endParaRPr kumimoji="0" lang="zh-CN" altLang="en-US" b="0" kern="1200" cap="none" spc="0" normalizeH="0" baseline="0" noProof="1">
              <a:solidFill>
                <a:srgbClr val="00B050"/>
              </a:solidFill>
              <a:latin typeface="文鼎中楷体" panose="03000600000000000000" charset="-122"/>
              <a:ea typeface="文鼎中楷体" panose="03000600000000000000" charset="-122"/>
              <a:cs typeface="文鼎中楷体" panose="03000600000000000000" charset="-122"/>
              <a:sym typeface="Calibri" panose="020F0502020204030204" pitchFamily="34" charset="0"/>
            </a:endParaRPr>
          </a:p>
        </p:txBody>
      </p:sp>
      <p:sp>
        <p:nvSpPr>
          <p:cNvPr id="3" name=" 160"/>
          <p:cNvSpPr/>
          <p:nvPr/>
        </p:nvSpPr>
        <p:spPr>
          <a:xfrm rot="13320000">
            <a:off x="1102360" y="367474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 160"/>
          <p:cNvSpPr/>
          <p:nvPr/>
        </p:nvSpPr>
        <p:spPr>
          <a:xfrm rot="3300000">
            <a:off x="2736850" y="248793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 160"/>
          <p:cNvSpPr/>
          <p:nvPr/>
        </p:nvSpPr>
        <p:spPr>
          <a:xfrm rot="16860000">
            <a:off x="4804410" y="220091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 160"/>
          <p:cNvSpPr/>
          <p:nvPr/>
        </p:nvSpPr>
        <p:spPr>
          <a:xfrm rot="13320000">
            <a:off x="6436360" y="3237865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 160"/>
          <p:cNvSpPr/>
          <p:nvPr/>
        </p:nvSpPr>
        <p:spPr>
          <a:xfrm rot="9960000">
            <a:off x="8317230" y="3296920"/>
            <a:ext cx="556260" cy="167640"/>
          </a:xfrm>
          <a:custGeom>
            <a:avLst/>
            <a:gdLst>
              <a:gd name="connsiteX0" fmla="*/ 2723651 w 2860172"/>
              <a:gd name="connsiteY0" fmla="*/ 817 h 2023853"/>
              <a:gd name="connsiteX1" fmla="*/ 2826935 w 2860172"/>
              <a:gd name="connsiteY1" fmla="*/ 33337 h 2023853"/>
              <a:gd name="connsiteX2" fmla="*/ 2829774 w 2860172"/>
              <a:gd name="connsiteY2" fmla="*/ 35326 h 2023853"/>
              <a:gd name="connsiteX3" fmla="*/ 2849613 w 2860172"/>
              <a:gd name="connsiteY3" fmla="*/ 185007 h 2023853"/>
              <a:gd name="connsiteX4" fmla="*/ 2807494 w 2860172"/>
              <a:gd name="connsiteY4" fmla="*/ 326285 h 2023853"/>
              <a:gd name="connsiteX5" fmla="*/ 2480152 w 2860172"/>
              <a:gd name="connsiteY5" fmla="*/ 1326140 h 2023853"/>
              <a:gd name="connsiteX6" fmla="*/ 2479216 w 2860172"/>
              <a:gd name="connsiteY6" fmla="*/ 1322755 h 2023853"/>
              <a:gd name="connsiteX7" fmla="*/ 2348905 w 2860172"/>
              <a:gd name="connsiteY7" fmla="*/ 1721466 h 2023853"/>
              <a:gd name="connsiteX8" fmla="*/ 2280556 w 2860172"/>
              <a:gd name="connsiteY8" fmla="*/ 1058272 h 2023853"/>
              <a:gd name="connsiteX9" fmla="*/ 2226338 w 2860172"/>
              <a:gd name="connsiteY9" fmla="*/ 1103673 h 2023853"/>
              <a:gd name="connsiteX10" fmla="*/ 0 w 2860172"/>
              <a:gd name="connsiteY10" fmla="*/ 2023853 h 2023853"/>
              <a:gd name="connsiteX11" fmla="*/ 1702841 w 2860172"/>
              <a:gd name="connsiteY11" fmla="*/ 735848 h 2023853"/>
              <a:gd name="connsiteX12" fmla="*/ 1811294 w 2860172"/>
              <a:gd name="connsiteY12" fmla="*/ 575004 h 2023853"/>
              <a:gd name="connsiteX13" fmla="*/ 1151281 w 2860172"/>
              <a:gd name="connsiteY13" fmla="*/ 506068 h 2023853"/>
              <a:gd name="connsiteX14" fmla="*/ 2640411 w 2860172"/>
              <a:gd name="connsiteY14" fmla="*/ 20803 h 2023853"/>
              <a:gd name="connsiteX15" fmla="*/ 2675299 w 2860172"/>
              <a:gd name="connsiteY15" fmla="*/ 10454 h 2023853"/>
              <a:gd name="connsiteX16" fmla="*/ 2723651 w 2860172"/>
              <a:gd name="connsiteY16" fmla="*/ 817 h 20238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860172" h="2023853">
                <a:moveTo>
                  <a:pt x="2723651" y="817"/>
                </a:moveTo>
                <a:cubicBezTo>
                  <a:pt x="2768908" y="-3349"/>
                  <a:pt x="2804496" y="8545"/>
                  <a:pt x="2826935" y="33337"/>
                </a:cubicBezTo>
                <a:cubicBezTo>
                  <a:pt x="2828146" y="33729"/>
                  <a:pt x="2828970" y="34520"/>
                  <a:pt x="2829774" y="35326"/>
                </a:cubicBezTo>
                <a:cubicBezTo>
                  <a:pt x="2860445" y="66039"/>
                  <a:pt x="2869482" y="118360"/>
                  <a:pt x="2849613" y="185007"/>
                </a:cubicBezTo>
                <a:lnTo>
                  <a:pt x="2807494" y="326285"/>
                </a:lnTo>
                <a:lnTo>
                  <a:pt x="2480152" y="1326140"/>
                </a:lnTo>
                <a:lnTo>
                  <a:pt x="2479216" y="1322755"/>
                </a:lnTo>
                <a:lnTo>
                  <a:pt x="2348905" y="1721466"/>
                </a:lnTo>
                <a:lnTo>
                  <a:pt x="2280556" y="1058272"/>
                </a:lnTo>
                <a:lnTo>
                  <a:pt x="2226338" y="1103673"/>
                </a:lnTo>
                <a:cubicBezTo>
                  <a:pt x="1323053" y="1809646"/>
                  <a:pt x="162385" y="2005519"/>
                  <a:pt x="0" y="2023853"/>
                </a:cubicBezTo>
                <a:cubicBezTo>
                  <a:pt x="722027" y="1807246"/>
                  <a:pt x="1311081" y="1275400"/>
                  <a:pt x="1702841" y="735848"/>
                </a:cubicBezTo>
                <a:lnTo>
                  <a:pt x="1811294" y="575004"/>
                </a:lnTo>
                <a:lnTo>
                  <a:pt x="1151281" y="506068"/>
                </a:lnTo>
                <a:lnTo>
                  <a:pt x="2640411" y="20803"/>
                </a:lnTo>
                <a:lnTo>
                  <a:pt x="2675299" y="10454"/>
                </a:lnTo>
                <a:cubicBezTo>
                  <a:pt x="2692405" y="5379"/>
                  <a:pt x="2708565" y="2206"/>
                  <a:pt x="2723651" y="8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 - Default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">
      <a:majorFont>
        <a:latin typeface="Calibri"/>
        <a:ea typeface="Calibri"/>
        <a:cs typeface=""/>
      </a:majorFont>
      <a:minorFont>
        <a:latin typeface="Calibri"/>
        <a:ea typeface="Calibri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DF0024"/>
      </a:accent1>
      <a:accent2>
        <a:srgbClr val="C0504D"/>
      </a:accent2>
      <a:accent3>
        <a:srgbClr val="FFFFFF"/>
      </a:accent3>
      <a:accent4>
        <a:srgbClr val="000000"/>
      </a:accent4>
      <a:accent5>
        <a:srgbClr val="ECAAAB"/>
      </a:accent5>
      <a:accent6>
        <a:srgbClr val="AC4744"/>
      </a:accent6>
      <a:hlink>
        <a:srgbClr val="0000FF"/>
      </a:hlink>
      <a:folHlink>
        <a:srgbClr val="FF00FF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1958</Words>
  <Application>WPS 演示</Application>
  <PresentationFormat>全屏显示(16:9)</PresentationFormat>
  <Paragraphs>297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39" baseType="lpstr">
      <vt:lpstr>Arial</vt:lpstr>
      <vt:lpstr>宋体</vt:lpstr>
      <vt:lpstr>Wingdings</vt:lpstr>
      <vt:lpstr>Calibri</vt:lpstr>
      <vt:lpstr>文鼎中楷体</vt:lpstr>
      <vt:lpstr>微软雅黑</vt:lpstr>
      <vt:lpstr>楷体_GB2312</vt:lpstr>
      <vt:lpstr>Arial Unicode MS</vt:lpstr>
      <vt:lpstr>Office 主题</vt:lpstr>
      <vt:lpstr>3_Office 主题 - Default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/>
  <cp:lastModifiedBy>黑白调、</cp:lastModifiedBy>
  <cp:revision>319</cp:revision>
  <dcterms:created xsi:type="dcterms:W3CDTF">2017-01-09T09:44:00Z</dcterms:created>
  <dcterms:modified xsi:type="dcterms:W3CDTF">2018-09-12T09:24:41Z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2052-10.1.0.7469</vt:lpwstr>
  </property>
</Properties>
</file>